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92" r:id="rId2"/>
    <p:sldId id="257" r:id="rId3"/>
    <p:sldId id="313" r:id="rId4"/>
    <p:sldId id="293" r:id="rId5"/>
    <p:sldId id="294" r:id="rId6"/>
    <p:sldId id="314" r:id="rId7"/>
    <p:sldId id="295" r:id="rId8"/>
    <p:sldId id="315" r:id="rId9"/>
    <p:sldId id="296" r:id="rId10"/>
    <p:sldId id="297" r:id="rId11"/>
    <p:sldId id="298" r:id="rId12"/>
    <p:sldId id="316" r:id="rId13"/>
    <p:sldId id="299" r:id="rId14"/>
    <p:sldId id="317" r:id="rId15"/>
    <p:sldId id="319" r:id="rId16"/>
    <p:sldId id="300" r:id="rId17"/>
    <p:sldId id="301" r:id="rId18"/>
    <p:sldId id="318" r:id="rId19"/>
    <p:sldId id="320" r:id="rId20"/>
    <p:sldId id="302" r:id="rId21"/>
    <p:sldId id="321" r:id="rId22"/>
    <p:sldId id="303" r:id="rId23"/>
    <p:sldId id="322" r:id="rId24"/>
    <p:sldId id="323" r:id="rId25"/>
    <p:sldId id="304" r:id="rId26"/>
    <p:sldId id="324" r:id="rId27"/>
    <p:sldId id="325" r:id="rId28"/>
    <p:sldId id="326" r:id="rId29"/>
    <p:sldId id="327" r:id="rId30"/>
    <p:sldId id="328" r:id="rId31"/>
    <p:sldId id="329" r:id="rId32"/>
    <p:sldId id="330" r:id="rId33"/>
    <p:sldId id="331" r:id="rId34"/>
    <p:sldId id="332" r:id="rId35"/>
    <p:sldId id="305" r:id="rId36"/>
    <p:sldId id="333" r:id="rId37"/>
    <p:sldId id="334" r:id="rId38"/>
    <p:sldId id="335" r:id="rId39"/>
    <p:sldId id="336" r:id="rId40"/>
    <p:sldId id="337" r:id="rId41"/>
    <p:sldId id="338" r:id="rId42"/>
    <p:sldId id="306" r:id="rId43"/>
    <p:sldId id="339" r:id="rId44"/>
    <p:sldId id="312" r:id="rId45"/>
    <p:sldId id="340" r:id="rId46"/>
  </p:sldIdLst>
  <p:sldSz cx="12192000" cy="6858000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 snapToGrid="0">
      <p:cViewPr varScale="1">
        <p:scale>
          <a:sx n="85" d="100"/>
          <a:sy n="85" d="100"/>
        </p:scale>
        <p:origin x="56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C2A89C67-94B3-FD03-7512-E9F70C3FA43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副標題 2">
            <a:extLst>
              <a:ext uri="{FF2B5EF4-FFF2-40B4-BE49-F238E27FC236}">
                <a16:creationId xmlns:a16="http://schemas.microsoft.com/office/drawing/2014/main" id="{272C0A42-757E-BA36-9D4B-7364DCCE735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/>
              <a:t>按一下以編輯母片子標題樣式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03A0ACD2-66B0-BBEE-62C1-1FF385C883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3D48E-BB83-402A-83E9-982DA62C82A7}" type="datetimeFigureOut">
              <a:rPr lang="zh-TW" altLang="en-US" smtClean="0"/>
              <a:t>2025/5/27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64D9DAA0-79AF-A836-5DF1-BD266591C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AB966C3D-06BB-2EF4-9AC0-99FB872502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37D4B-AC01-4497-B59C-F6135D617E22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0816424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63547ED4-526D-E927-EE53-2F23A579CC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>
            <a:extLst>
              <a:ext uri="{FF2B5EF4-FFF2-40B4-BE49-F238E27FC236}">
                <a16:creationId xmlns:a16="http://schemas.microsoft.com/office/drawing/2014/main" id="{9E36ED7B-6794-AF6A-09A5-5421D9DE3F3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F7755225-40D2-2B53-4CF1-A3A94151CC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3D48E-BB83-402A-83E9-982DA62C82A7}" type="datetimeFigureOut">
              <a:rPr lang="zh-TW" altLang="en-US" smtClean="0"/>
              <a:t>2025/5/27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6C52FD04-D64B-B47E-C32B-40BC33B955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D8C09285-4A8D-78A8-EFBE-15DBB21640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37D4B-AC01-4497-B59C-F6135D617E22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6920285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>
            <a:extLst>
              <a:ext uri="{FF2B5EF4-FFF2-40B4-BE49-F238E27FC236}">
                <a16:creationId xmlns:a16="http://schemas.microsoft.com/office/drawing/2014/main" id="{6641356D-9154-C1E5-3EA4-E045D2F4D49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>
            <a:extLst>
              <a:ext uri="{FF2B5EF4-FFF2-40B4-BE49-F238E27FC236}">
                <a16:creationId xmlns:a16="http://schemas.microsoft.com/office/drawing/2014/main" id="{0E29DAAD-8529-EC3F-CF75-D111B18FA0B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CDBC5010-73E3-86F9-4A4A-4AF068A725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3D48E-BB83-402A-83E9-982DA62C82A7}" type="datetimeFigureOut">
              <a:rPr lang="zh-TW" altLang="en-US" smtClean="0"/>
              <a:t>2025/5/27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37F3D14F-02BD-1DEE-4282-1031DF1A53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BC67475D-2649-9B3F-EE88-FE7084CC67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37D4B-AC01-4497-B59C-F6135D617E22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5008657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521D359C-D0F0-E4EC-F129-4231E69A56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3018EAE8-D8E2-8FE4-4D18-86270F5F03C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B5FCA8D6-C73F-C2B4-8544-EB6EA0CEAE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3D48E-BB83-402A-83E9-982DA62C82A7}" type="datetimeFigureOut">
              <a:rPr lang="zh-TW" altLang="en-US" smtClean="0"/>
              <a:t>2025/5/27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BA914B09-A818-86AB-232A-50B7B10FB2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B8169A28-B1C5-E353-E3E8-CD20139D71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37D4B-AC01-4497-B59C-F6135D617E22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0887930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3EDB9CAD-C6FE-8645-9A94-F6869318E6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4F0D6DE9-42DA-3B79-CCCE-4C99FEA85AD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264D1B8A-F96E-2CFB-BD66-EEFACBD484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3D48E-BB83-402A-83E9-982DA62C82A7}" type="datetimeFigureOut">
              <a:rPr lang="zh-TW" altLang="en-US" smtClean="0"/>
              <a:t>2025/5/27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0B05832F-BADC-636C-291D-62F690D6B2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BBFB879D-EDAF-0772-78F2-A1EA999F52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37D4B-AC01-4497-B59C-F6135D617E22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7551585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個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0D139F48-5E1A-B04C-2020-D0AA3605F0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B3E48F8B-CCC2-11F6-6023-230ECE2CA2D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內容版面配置區 3">
            <a:extLst>
              <a:ext uri="{FF2B5EF4-FFF2-40B4-BE49-F238E27FC236}">
                <a16:creationId xmlns:a16="http://schemas.microsoft.com/office/drawing/2014/main" id="{5ED1D90A-5319-4C70-E04D-CD12CE1C2DB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E63FDD58-F234-0E6F-3823-AE643A9813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3D48E-BB83-402A-83E9-982DA62C82A7}" type="datetimeFigureOut">
              <a:rPr lang="zh-TW" altLang="en-US" smtClean="0"/>
              <a:t>2025/5/27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12621D6E-E38F-84E1-5F57-0DB1917692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2D0F779B-C668-AB24-085A-CA65A0A708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37D4B-AC01-4497-B59C-F6135D617E22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9374760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D4486A74-017C-E794-FD5F-B81FBE5511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99D2922D-62D1-B8D0-C979-882AEF1F34C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內容版面配置區 3">
            <a:extLst>
              <a:ext uri="{FF2B5EF4-FFF2-40B4-BE49-F238E27FC236}">
                <a16:creationId xmlns:a16="http://schemas.microsoft.com/office/drawing/2014/main" id="{3C38CADD-8C8D-B76A-0F9B-833EFC7601D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文字版面配置區 4">
            <a:extLst>
              <a:ext uri="{FF2B5EF4-FFF2-40B4-BE49-F238E27FC236}">
                <a16:creationId xmlns:a16="http://schemas.microsoft.com/office/drawing/2014/main" id="{13F314B0-5975-BB90-0DFC-EE3715C4C6B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6" name="內容版面配置區 5">
            <a:extLst>
              <a:ext uri="{FF2B5EF4-FFF2-40B4-BE49-F238E27FC236}">
                <a16:creationId xmlns:a16="http://schemas.microsoft.com/office/drawing/2014/main" id="{3AD281DB-FF63-936E-52DF-7ECF852530E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7" name="日期版面配置區 6">
            <a:extLst>
              <a:ext uri="{FF2B5EF4-FFF2-40B4-BE49-F238E27FC236}">
                <a16:creationId xmlns:a16="http://schemas.microsoft.com/office/drawing/2014/main" id="{6F53083A-1771-5111-2DAD-71232669D2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3D48E-BB83-402A-83E9-982DA62C82A7}" type="datetimeFigureOut">
              <a:rPr lang="zh-TW" altLang="en-US" smtClean="0"/>
              <a:t>2025/5/27</a:t>
            </a:fld>
            <a:endParaRPr lang="zh-TW" altLang="en-US"/>
          </a:p>
        </p:txBody>
      </p:sp>
      <p:sp>
        <p:nvSpPr>
          <p:cNvPr id="8" name="頁尾版面配置區 7">
            <a:extLst>
              <a:ext uri="{FF2B5EF4-FFF2-40B4-BE49-F238E27FC236}">
                <a16:creationId xmlns:a16="http://schemas.microsoft.com/office/drawing/2014/main" id="{6E373E4D-599B-4CDF-55EC-CBB72FA3DA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>
            <a:extLst>
              <a:ext uri="{FF2B5EF4-FFF2-40B4-BE49-F238E27FC236}">
                <a16:creationId xmlns:a16="http://schemas.microsoft.com/office/drawing/2014/main" id="{4FF44D64-FA67-C568-BD73-9ADEE85178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37D4B-AC01-4497-B59C-F6135D617E22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639230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8B886EBA-2767-3385-9D18-CCE387A5E8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日期版面配置區 2">
            <a:extLst>
              <a:ext uri="{FF2B5EF4-FFF2-40B4-BE49-F238E27FC236}">
                <a16:creationId xmlns:a16="http://schemas.microsoft.com/office/drawing/2014/main" id="{85E3AC64-53ED-9A2E-E228-0AD8F5D34E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3D48E-BB83-402A-83E9-982DA62C82A7}" type="datetimeFigureOut">
              <a:rPr lang="zh-TW" altLang="en-US" smtClean="0"/>
              <a:t>2025/5/27</a:t>
            </a:fld>
            <a:endParaRPr lang="zh-TW" altLang="en-US"/>
          </a:p>
        </p:txBody>
      </p:sp>
      <p:sp>
        <p:nvSpPr>
          <p:cNvPr id="4" name="頁尾版面配置區 3">
            <a:extLst>
              <a:ext uri="{FF2B5EF4-FFF2-40B4-BE49-F238E27FC236}">
                <a16:creationId xmlns:a16="http://schemas.microsoft.com/office/drawing/2014/main" id="{4DB3A800-F80F-C5C2-053F-AE3A6D4E9A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>
            <a:extLst>
              <a:ext uri="{FF2B5EF4-FFF2-40B4-BE49-F238E27FC236}">
                <a16:creationId xmlns:a16="http://schemas.microsoft.com/office/drawing/2014/main" id="{D99C6CEB-A787-CD02-A2B3-706984EC96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37D4B-AC01-4497-B59C-F6135D617E22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2417767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>
            <a:extLst>
              <a:ext uri="{FF2B5EF4-FFF2-40B4-BE49-F238E27FC236}">
                <a16:creationId xmlns:a16="http://schemas.microsoft.com/office/drawing/2014/main" id="{1F45875F-EDF4-B2E0-4345-621503CC2C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3D48E-BB83-402A-83E9-982DA62C82A7}" type="datetimeFigureOut">
              <a:rPr lang="zh-TW" altLang="en-US" smtClean="0"/>
              <a:t>2025/5/27</a:t>
            </a:fld>
            <a:endParaRPr lang="zh-TW" altLang="en-US"/>
          </a:p>
        </p:txBody>
      </p:sp>
      <p:sp>
        <p:nvSpPr>
          <p:cNvPr id="3" name="頁尾版面配置區 2">
            <a:extLst>
              <a:ext uri="{FF2B5EF4-FFF2-40B4-BE49-F238E27FC236}">
                <a16:creationId xmlns:a16="http://schemas.microsoft.com/office/drawing/2014/main" id="{12117E8F-AA33-1939-0114-621BCE1D79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FD6CFFBD-69B1-ED5F-854D-A5253C4970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37D4B-AC01-4497-B59C-F6135D617E22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9398713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輔助字幕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BB3B7EB2-E8BE-C413-237A-44ACE4DAD5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E6B7F465-4F33-7D6A-EF61-B748ED86CA9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C970FEAB-E3A6-C982-79E1-5CA78C28C4E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1F68843C-31B3-71A4-13AA-F9EAE03B7C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3D48E-BB83-402A-83E9-982DA62C82A7}" type="datetimeFigureOut">
              <a:rPr lang="zh-TW" altLang="en-US" smtClean="0"/>
              <a:t>2025/5/27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FF9331C3-0C93-2663-7D0F-9A1DD05BC6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08C2B424-03EB-EB0F-88C4-54E42CFDFE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37D4B-AC01-4497-B59C-F6135D617E22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0045966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輔助字幕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FDA549E2-C287-FABF-F2BE-1C16A75487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圖片版面配置區 2">
            <a:extLst>
              <a:ext uri="{FF2B5EF4-FFF2-40B4-BE49-F238E27FC236}">
                <a16:creationId xmlns:a16="http://schemas.microsoft.com/office/drawing/2014/main" id="{85411DEE-D34A-74AC-CD7F-503AD6FAB2E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4E716B74-1791-969F-3E16-ED795E7EA6D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F99B419F-E72B-6328-83AF-D972B5A434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3D48E-BB83-402A-83E9-982DA62C82A7}" type="datetimeFigureOut">
              <a:rPr lang="zh-TW" altLang="en-US" smtClean="0"/>
              <a:t>2025/5/27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A10AB758-0FC4-7B63-443B-64C9FED394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A57898EE-7BB5-C754-A591-38BAAF064B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37D4B-AC01-4497-B59C-F6135D617E22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2110188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>
            <a:extLst>
              <a:ext uri="{FF2B5EF4-FFF2-40B4-BE49-F238E27FC236}">
                <a16:creationId xmlns:a16="http://schemas.microsoft.com/office/drawing/2014/main" id="{468F1A1A-0227-4EBF-6FCB-2399DE3241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FD998A50-FDE9-515F-7F3B-583B031EBE9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2F00364C-79B0-4117-67B4-082F2FE0C7C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53D48E-BB83-402A-83E9-982DA62C82A7}" type="datetimeFigureOut">
              <a:rPr lang="zh-TW" altLang="en-US" smtClean="0"/>
              <a:t>2025/5/27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E54E215D-381E-D231-CA23-6D8E624C47D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6A1845A9-70AB-AD42-0AAA-9888AE244EE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437D4B-AC01-4497-B59C-F6135D617E22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2027301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F10B5906-D3C0-2666-985A-07AB75D7094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zh-TW" altLang="en-US" sz="4400" dirty="0">
                <a:latin typeface="標楷體" panose="03000509000000000000" pitchFamily="65" charset="-120"/>
                <a:ea typeface="標楷體" panose="03000509000000000000" pitchFamily="65" charset="-120"/>
              </a:rPr>
              <a:t>生成式</a:t>
            </a:r>
            <a:r>
              <a:rPr lang="en-US" altLang="zh-TW" sz="4400" dirty="0">
                <a:latin typeface="標楷體" panose="03000509000000000000" pitchFamily="65" charset="-120"/>
                <a:ea typeface="標楷體" panose="03000509000000000000" pitchFamily="65" charset="-120"/>
              </a:rPr>
              <a:t>AI</a:t>
            </a:r>
            <a:r>
              <a:rPr lang="zh-TW" altLang="en-US" sz="4400" dirty="0">
                <a:latin typeface="標楷體" panose="03000509000000000000" pitchFamily="65" charset="-120"/>
                <a:ea typeface="標楷體" panose="03000509000000000000" pitchFamily="65" charset="-120"/>
              </a:rPr>
              <a:t>技術與數位行銷人才養成班</a:t>
            </a:r>
            <a:br>
              <a:rPr lang="en-US" altLang="zh-TW" sz="4900" dirty="0">
                <a:latin typeface="標楷體" panose="03000509000000000000" pitchFamily="65" charset="-120"/>
                <a:ea typeface="標楷體" panose="03000509000000000000" pitchFamily="65" charset="-120"/>
              </a:rPr>
            </a:br>
            <a:r>
              <a:rPr lang="zh-TW" altLang="en-US" dirty="0">
                <a:latin typeface="標楷體" panose="03000509000000000000" pitchFamily="65" charset="-120"/>
                <a:ea typeface="標楷體" panose="03000509000000000000" pitchFamily="65" charset="-120"/>
              </a:rPr>
              <a:t>機器學習與深度學習概論</a:t>
            </a:r>
            <a:endParaRPr lang="zh-TW" altLang="en-US" dirty="0"/>
          </a:p>
        </p:txBody>
      </p:sp>
      <p:sp>
        <p:nvSpPr>
          <p:cNvPr id="3" name="副標題 2">
            <a:extLst>
              <a:ext uri="{FF2B5EF4-FFF2-40B4-BE49-F238E27FC236}">
                <a16:creationId xmlns:a16="http://schemas.microsoft.com/office/drawing/2014/main" id="{035476A4-AAE3-2899-90E3-0B3A39E62D5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zh-TW" altLang="en-US" dirty="0">
                <a:latin typeface="標楷體" panose="03000509000000000000" pitchFamily="65" charset="-120"/>
                <a:ea typeface="標楷體" panose="03000509000000000000" pitchFamily="65" charset="-120"/>
              </a:rPr>
              <a:t>謝欽旭</a:t>
            </a:r>
            <a:endParaRPr lang="en-US" altLang="zh-TW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r>
              <a:rPr lang="zh-TW" altLang="en-US" dirty="0">
                <a:latin typeface="標楷體" panose="03000509000000000000" pitchFamily="65" charset="-120"/>
                <a:ea typeface="標楷體" panose="03000509000000000000" pitchFamily="65" charset="-120"/>
              </a:rPr>
              <a:t>國立高雄科技大學電子工程系</a:t>
            </a:r>
            <a:endParaRPr lang="en-US" altLang="zh-TW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r>
              <a:rPr lang="en-US" altLang="zh-TW" dirty="0">
                <a:latin typeface="Book Antiqua" panose="02040602050305030304" pitchFamily="18" charset="0"/>
                <a:ea typeface="標楷體" panose="03000509000000000000" pitchFamily="65" charset="-120"/>
              </a:rPr>
              <a:t>2025</a:t>
            </a:r>
            <a:r>
              <a:rPr lang="zh-TW" altLang="en-US" dirty="0">
                <a:latin typeface="Book Antiqua" panose="02040602050305030304" pitchFamily="18" charset="0"/>
                <a:ea typeface="標楷體" panose="03000509000000000000" pitchFamily="65" charset="-120"/>
              </a:rPr>
              <a:t> </a:t>
            </a:r>
            <a:r>
              <a:rPr lang="en-US" altLang="zh-TW" dirty="0">
                <a:latin typeface="Book Antiqua" panose="02040602050305030304" pitchFamily="18" charset="0"/>
                <a:ea typeface="標楷體" panose="03000509000000000000" pitchFamily="65" charset="-120"/>
              </a:rPr>
              <a:t>Summer</a:t>
            </a:r>
            <a:endParaRPr lang="zh-TW" altLang="en-US" dirty="0">
              <a:latin typeface="Book Antiqua" panose="02040602050305030304" pitchFamily="18" charset="0"/>
              <a:ea typeface="標楷體" panose="03000509000000000000" pitchFamily="65" charset="-120"/>
            </a:endParaRPr>
          </a:p>
          <a:p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5532515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B246D57C-C03A-875E-5CE8-7DB55D5221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Loading the Ames Housing dataset into a </a:t>
            </a:r>
            <a:r>
              <a:rPr lang="en-US" altLang="zh-TW" dirty="0" err="1"/>
              <a:t>DataFrame</a:t>
            </a:r>
            <a:endParaRPr lang="zh-TW" altLang="en-US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2F8CAF5B-CBB9-02A5-45F3-221AC9D21CE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 err="1"/>
              <a:t>Ames_Housing.ipynb</a:t>
            </a:r>
            <a:endParaRPr lang="en-US" altLang="zh-TW" dirty="0"/>
          </a:p>
          <a:p>
            <a:r>
              <a:rPr lang="en-US" altLang="zh-TW" dirty="0"/>
              <a:t>ames_housing.py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3086303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8F388593-6530-0078-871B-C681DD2DF8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Visualizing the important characteristics of a dataset</a:t>
            </a:r>
            <a:endParaRPr lang="zh-TW" altLang="en-US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B677E7B1-E343-2714-E14C-976166134CF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Exploratory Data Analysis (EDA)</a:t>
            </a:r>
            <a:r>
              <a:rPr lang="en-US" altLang="zh-TW" dirty="0"/>
              <a:t> is a crucial first step before training a machine learning model.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dirty="0"/>
              <a:t>It helps </a:t>
            </a:r>
            <a:r>
              <a:rPr lang="en-US" altLang="zh-TW" b="1" dirty="0"/>
              <a:t>visually inspect data</a:t>
            </a:r>
            <a:r>
              <a:rPr lang="en-US" altLang="zh-TW" dirty="0"/>
              <a:t>, detect </a:t>
            </a:r>
            <a:r>
              <a:rPr lang="en-US" altLang="zh-TW" b="1" dirty="0"/>
              <a:t>outliers</a:t>
            </a:r>
            <a:r>
              <a:rPr lang="en-US" altLang="zh-TW" dirty="0"/>
              <a:t>, understand </a:t>
            </a:r>
            <a:r>
              <a:rPr lang="en-US" altLang="zh-TW" b="1" dirty="0"/>
              <a:t>distributions</a:t>
            </a:r>
            <a:r>
              <a:rPr lang="en-US" altLang="zh-TW" dirty="0"/>
              <a:t>, and analyze </a:t>
            </a:r>
            <a:r>
              <a:rPr lang="en-US" altLang="zh-TW" b="1" dirty="0"/>
              <a:t>feature relationships</a:t>
            </a:r>
            <a:r>
              <a:rPr lang="en-US" altLang="zh-TW" dirty="0"/>
              <a:t>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dirty="0"/>
              <a:t>This section introduces </a:t>
            </a:r>
            <a:r>
              <a:rPr lang="en-US" altLang="zh-TW" b="1" dirty="0"/>
              <a:t>graphical EDA techniques</a:t>
            </a:r>
            <a:r>
              <a:rPr lang="en-US" altLang="zh-TW" dirty="0"/>
              <a:t> to make these assessments more intuitive and effective.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331386558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A092EC8B-1934-1DFA-6994-06F95F9679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pic>
        <p:nvPicPr>
          <p:cNvPr id="5" name="內容版面配置區 4">
            <a:extLst>
              <a:ext uri="{FF2B5EF4-FFF2-40B4-BE49-F238E27FC236}">
                <a16:creationId xmlns:a16="http://schemas.microsoft.com/office/drawing/2014/main" id="{36A8EC58-3E5F-BCC3-7D24-E449E3D04A1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636945" y="1825625"/>
            <a:ext cx="4918109" cy="4351338"/>
          </a:xfrm>
        </p:spPr>
      </p:pic>
    </p:spTree>
    <p:extLst>
      <p:ext uri="{BB962C8B-B14F-4D97-AF65-F5344CB8AC3E}">
        <p14:creationId xmlns:p14="http://schemas.microsoft.com/office/powerpoint/2010/main" val="185918224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58C24218-E4C1-96FD-39C6-2A15154958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Looking at relationships using a correlation matrix</a:t>
            </a:r>
            <a:endParaRPr lang="zh-TW" altLang="en-US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7A089BB0-D374-6EA2-DA83-8D472DA5C30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Histograms and scatterplots</a:t>
            </a:r>
            <a:r>
              <a:rPr lang="en-US" altLang="zh-TW" dirty="0"/>
              <a:t> were used to visualize variable distributions in the Ames Housing dataset.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dirty="0"/>
              <a:t>Next, a </a:t>
            </a:r>
            <a:r>
              <a:rPr lang="en-US" altLang="zh-TW" b="1" dirty="0"/>
              <a:t>correlation matrix</a:t>
            </a:r>
            <a:r>
              <a:rPr lang="en-US" altLang="zh-TW" dirty="0"/>
              <a:t> will quantify and summarize </a:t>
            </a:r>
            <a:r>
              <a:rPr lang="en-US" altLang="zh-TW" b="1" dirty="0"/>
              <a:t>linear relationships</a:t>
            </a:r>
            <a:r>
              <a:rPr lang="en-US" altLang="zh-TW" dirty="0"/>
              <a:t> between variables.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dirty="0"/>
              <a:t>The </a:t>
            </a:r>
            <a:r>
              <a:rPr lang="en-US" altLang="zh-TW" b="1" dirty="0"/>
              <a:t>correlation matrix</a:t>
            </a:r>
            <a:r>
              <a:rPr lang="en-US" altLang="zh-TW" dirty="0"/>
              <a:t> is closely related to the </a:t>
            </a:r>
            <a:r>
              <a:rPr lang="en-US" altLang="zh-TW" b="1" dirty="0"/>
              <a:t>covariance matrix</a:t>
            </a:r>
            <a:r>
              <a:rPr lang="en-US" altLang="zh-TW" dirty="0"/>
              <a:t> discussed in </a:t>
            </a:r>
            <a:r>
              <a:rPr lang="en-US" altLang="zh-TW" b="1" dirty="0"/>
              <a:t>Chapter 5</a:t>
            </a:r>
            <a:r>
              <a:rPr lang="en-US" altLang="zh-TW" dirty="0"/>
              <a:t> on </a:t>
            </a:r>
            <a:r>
              <a:rPr lang="en-US" altLang="zh-TW" b="1" dirty="0"/>
              <a:t>dimensionality reduction</a:t>
            </a:r>
            <a:r>
              <a:rPr lang="en-US" altLang="zh-TW" dirty="0"/>
              <a:t>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dirty="0"/>
              <a:t>It can be interpreted as a </a:t>
            </a:r>
            <a:r>
              <a:rPr lang="en-US" altLang="zh-TW" b="1" dirty="0"/>
              <a:t>rescaled version</a:t>
            </a:r>
            <a:r>
              <a:rPr lang="en-US" altLang="zh-TW" dirty="0"/>
              <a:t> of the covariance matrix, computed from </a:t>
            </a:r>
            <a:r>
              <a:rPr lang="en-US" altLang="zh-TW" b="1" dirty="0"/>
              <a:t>standardized features</a:t>
            </a:r>
            <a:r>
              <a:rPr lang="en-US" altLang="zh-TW" dirty="0"/>
              <a:t>.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12622884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9CCAC3A2-5252-6751-ED55-68C87AA353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pic>
        <p:nvPicPr>
          <p:cNvPr id="5" name="內容版面配置區 4">
            <a:extLst>
              <a:ext uri="{FF2B5EF4-FFF2-40B4-BE49-F238E27FC236}">
                <a16:creationId xmlns:a16="http://schemas.microsoft.com/office/drawing/2014/main" id="{43DC8345-C672-9047-86EE-91B279DDE68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1968507"/>
            <a:ext cx="10515600" cy="4065574"/>
          </a:xfrm>
        </p:spPr>
      </p:pic>
    </p:spTree>
    <p:extLst>
      <p:ext uri="{BB962C8B-B14F-4D97-AF65-F5344CB8AC3E}">
        <p14:creationId xmlns:p14="http://schemas.microsoft.com/office/powerpoint/2010/main" val="428908778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0387E643-F11C-52A1-2EA6-7DFDF7CEB6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pic>
        <p:nvPicPr>
          <p:cNvPr id="5" name="內容版面配置區 4">
            <a:extLst>
              <a:ext uri="{FF2B5EF4-FFF2-40B4-BE49-F238E27FC236}">
                <a16:creationId xmlns:a16="http://schemas.microsoft.com/office/drawing/2014/main" id="{C409866D-5FA7-D5D0-6C09-D70E4F549A9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698540" y="1825625"/>
            <a:ext cx="4794920" cy="4351338"/>
          </a:xfrm>
        </p:spPr>
      </p:pic>
    </p:spTree>
    <p:extLst>
      <p:ext uri="{BB962C8B-B14F-4D97-AF65-F5344CB8AC3E}">
        <p14:creationId xmlns:p14="http://schemas.microsoft.com/office/powerpoint/2010/main" val="375840319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50B36E81-0838-B6C4-9257-14694386F7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b="1" dirty="0"/>
              <a:t>Implementing an ordinary least squares linear regression model</a:t>
            </a:r>
            <a:endParaRPr lang="zh-TW" altLang="en-US" b="1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35E4BDF8-5DDB-0FE5-F452-5903543112C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Linear regression</a:t>
            </a:r>
            <a:r>
              <a:rPr lang="en-US" altLang="zh-TW" dirty="0"/>
              <a:t> finds the </a:t>
            </a:r>
            <a:r>
              <a:rPr lang="en-US" altLang="zh-TW" b="1" dirty="0"/>
              <a:t>best-fitting straight line</a:t>
            </a:r>
            <a:r>
              <a:rPr lang="en-US" altLang="zh-TW" dirty="0"/>
              <a:t> through training data.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dirty="0"/>
              <a:t>The term </a:t>
            </a:r>
            <a:r>
              <a:rPr lang="en-US" altLang="zh-TW" b="1" dirty="0"/>
              <a:t>best-fitting</a:t>
            </a:r>
            <a:r>
              <a:rPr lang="en-US" altLang="zh-TW" dirty="0"/>
              <a:t> hasn't been defined yet, nor have different techniques for fitting been discussed.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dirty="0"/>
              <a:t>The upcoming subsections introduce the </a:t>
            </a:r>
            <a:r>
              <a:rPr lang="en-US" altLang="zh-TW" b="1" dirty="0"/>
              <a:t>Ordinary Least Squares (OLS) method</a:t>
            </a:r>
            <a:r>
              <a:rPr lang="en-US" altLang="zh-TW" dirty="0"/>
              <a:t>, also known as </a:t>
            </a:r>
            <a:r>
              <a:rPr lang="en-US" altLang="zh-TW" b="1" dirty="0"/>
              <a:t>linear least squares</a:t>
            </a:r>
            <a:r>
              <a:rPr lang="en-US" altLang="zh-TW" dirty="0"/>
              <a:t>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dirty="0"/>
              <a:t>OLS estimates regression parameters by </a:t>
            </a:r>
            <a:r>
              <a:rPr lang="en-US" altLang="zh-TW" b="1" dirty="0"/>
              <a:t>minimizing the sum of squared residuals (errors)</a:t>
            </a:r>
            <a:r>
              <a:rPr lang="en-US" altLang="zh-TW" dirty="0"/>
              <a:t> between predictions and actual values.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118975507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8BD7F7C5-703C-B3A2-51A6-363820FFC6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Solving regression for regression parameters with gradient descent</a:t>
            </a:r>
            <a:endParaRPr lang="zh-TW" altLang="en-US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A3FEDCD3-6FD3-8B2E-9C42-EEE0E39E8FB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Adaline (Adaptive Linear Neuron)</a:t>
            </a:r>
            <a:r>
              <a:rPr lang="en-US" altLang="zh-TW" dirty="0"/>
              <a:t> was introduced in </a:t>
            </a:r>
            <a:r>
              <a:rPr lang="en-US" altLang="zh-TW" b="1" dirty="0"/>
              <a:t>Chapter 2</a:t>
            </a:r>
            <a:r>
              <a:rPr lang="en-US" altLang="zh-TW" dirty="0"/>
              <a:t> for classification tasks.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dirty="0"/>
              <a:t>It uses a </a:t>
            </a:r>
            <a:r>
              <a:rPr lang="en-US" altLang="zh-TW" b="1" dirty="0"/>
              <a:t>linear activation function</a:t>
            </a:r>
            <a:r>
              <a:rPr lang="en-US" altLang="zh-TW" dirty="0"/>
              <a:t>, distinguishing it from models with nonlinear activation.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dirty="0"/>
              <a:t>The model's weights are learned by </a:t>
            </a:r>
            <a:r>
              <a:rPr lang="en-US" altLang="zh-TW" b="1" dirty="0"/>
              <a:t>minimizing a loss function</a:t>
            </a:r>
            <a:r>
              <a:rPr lang="en-US" altLang="zh-TW" dirty="0"/>
              <a:t> (L(w)).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dirty="0"/>
              <a:t>Optimization techniques include </a:t>
            </a:r>
            <a:r>
              <a:rPr lang="en-US" altLang="zh-TW" b="1" dirty="0"/>
              <a:t>gradient descent (GD)</a:t>
            </a:r>
            <a:r>
              <a:rPr lang="en-US" altLang="zh-TW" dirty="0"/>
              <a:t> and </a:t>
            </a:r>
            <a:r>
              <a:rPr lang="en-US" altLang="zh-TW" b="1" dirty="0"/>
              <a:t>stochastic gradient descent (SGD)</a:t>
            </a:r>
            <a:r>
              <a:rPr lang="en-US" altLang="zh-TW" dirty="0"/>
              <a:t> to adjust weights efficiently.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19655575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4C28A689-AEEC-0752-6660-366274426E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pic>
        <p:nvPicPr>
          <p:cNvPr id="5" name="內容版面配置區 4">
            <a:extLst>
              <a:ext uri="{FF2B5EF4-FFF2-40B4-BE49-F238E27FC236}">
                <a16:creationId xmlns:a16="http://schemas.microsoft.com/office/drawing/2014/main" id="{8B7FD8E6-A1DE-1091-6610-0C627B96354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2199610"/>
            <a:ext cx="10515600" cy="3603368"/>
          </a:xfrm>
        </p:spPr>
      </p:pic>
    </p:spTree>
    <p:extLst>
      <p:ext uri="{BB962C8B-B14F-4D97-AF65-F5344CB8AC3E}">
        <p14:creationId xmlns:p14="http://schemas.microsoft.com/office/powerpoint/2010/main" val="233611256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AC322944-3FDF-9660-346F-D2DC31B47E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22408C16-369C-53F0-D2A9-8EE69A70853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 err="1"/>
              <a:t>LinearRegressionGD.ipynb</a:t>
            </a:r>
            <a:endParaRPr lang="en-US" altLang="zh-TW" dirty="0"/>
          </a:p>
          <a:p>
            <a:r>
              <a:rPr lang="en-US" altLang="zh-TW" dirty="0"/>
              <a:t>linearregressiongd.py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35915781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A66AFD15-4B3A-5D4A-34D3-4E577285DF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b="1" dirty="0"/>
              <a:t>Chapter 9: Predicting Continuous Target Variables with Regression Analysis</a:t>
            </a:r>
            <a:endParaRPr lang="zh-TW" altLang="en-US" b="1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DB7A3345-6063-20F6-AACB-5F670EE3C23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zh-TW" dirty="0"/>
              <a:t>Previous chapters focused on supervised learning and classification models for predicting categorical variables.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dirty="0"/>
              <a:t>This chapter introduces regression analysis, another form of supervised learning, used for predicting continuous target variables.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dirty="0"/>
              <a:t>Regression models are widely used in science and industry for understanding relationships, identifying trends, and making forecasts (e.g., predicting future sales).</a:t>
            </a:r>
          </a:p>
        </p:txBody>
      </p:sp>
    </p:spTree>
    <p:extLst>
      <p:ext uri="{BB962C8B-B14F-4D97-AF65-F5344CB8AC3E}">
        <p14:creationId xmlns:p14="http://schemas.microsoft.com/office/powerpoint/2010/main" val="271314709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D1ABA39A-F00C-738E-1329-EE4024C8FB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Estimating the coefficient of a regression model via scikit-learn</a:t>
            </a:r>
            <a:endParaRPr lang="zh-TW" altLang="en-US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B9B964F3-625B-4CAE-32CE-985743A7722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zh-TW" b="1" dirty="0"/>
              <a:t>Real-world applications </a:t>
            </a:r>
            <a:r>
              <a:rPr lang="en-US" altLang="zh-TW" dirty="0"/>
              <a:t>often require more efficient implementations of regression models.  </a:t>
            </a:r>
          </a:p>
          <a:p>
            <a:r>
              <a:rPr lang="en-US" altLang="zh-TW" dirty="0"/>
              <a:t>Many </a:t>
            </a:r>
            <a:r>
              <a:rPr lang="en-US" altLang="zh-TW" b="1" dirty="0"/>
              <a:t>scikit-learn regression estimators </a:t>
            </a:r>
            <a:r>
              <a:rPr lang="en-US" altLang="zh-TW" dirty="0"/>
              <a:t>utilize </a:t>
            </a:r>
            <a:r>
              <a:rPr lang="en-US" altLang="zh-TW" b="1" dirty="0"/>
              <a:t>SciPy’s least squares implementation</a:t>
            </a:r>
            <a:r>
              <a:rPr lang="en-US" altLang="zh-TW" dirty="0"/>
              <a:t> (`</a:t>
            </a:r>
            <a:r>
              <a:rPr lang="en-US" altLang="zh-TW" dirty="0" err="1"/>
              <a:t>scipy.linalg.lstsq</a:t>
            </a:r>
            <a:r>
              <a:rPr lang="en-US" altLang="zh-TW" dirty="0"/>
              <a:t>`).  </a:t>
            </a:r>
          </a:p>
          <a:p>
            <a:r>
              <a:rPr lang="en-US" altLang="zh-TW" dirty="0"/>
              <a:t>SciPy’s least squares approach leverages </a:t>
            </a:r>
            <a:r>
              <a:rPr lang="en-US" altLang="zh-TW" b="1" dirty="0"/>
              <a:t>optimized LAPACK routines</a:t>
            </a:r>
            <a:r>
              <a:rPr lang="en-US" altLang="zh-TW" dirty="0"/>
              <a:t>, ensuring computational efficiency.  </a:t>
            </a:r>
          </a:p>
          <a:p>
            <a:r>
              <a:rPr lang="en-US" altLang="zh-TW" dirty="0"/>
              <a:t>Unlike </a:t>
            </a:r>
            <a:r>
              <a:rPr lang="en-US" altLang="zh-TW" b="1" dirty="0"/>
              <a:t>(S)GD-based methods</a:t>
            </a:r>
            <a:r>
              <a:rPr lang="en-US" altLang="zh-TW" dirty="0"/>
              <a:t>, scikit-</a:t>
            </a:r>
            <a:r>
              <a:rPr lang="en-US" altLang="zh-TW" dirty="0" err="1"/>
              <a:t>learn's</a:t>
            </a:r>
            <a:r>
              <a:rPr lang="en-US" altLang="zh-TW" dirty="0"/>
              <a:t> </a:t>
            </a:r>
            <a:r>
              <a:rPr lang="en-US" altLang="zh-TW" b="1" dirty="0"/>
              <a:t>linear regression </a:t>
            </a:r>
            <a:r>
              <a:rPr lang="en-US" altLang="zh-TW" dirty="0"/>
              <a:t>can work effectively with </a:t>
            </a:r>
            <a:r>
              <a:rPr lang="en-US" altLang="zh-TW" b="1" dirty="0"/>
              <a:t>unstandardized variables</a:t>
            </a:r>
            <a:r>
              <a:rPr lang="en-US" altLang="zh-TW" dirty="0"/>
              <a:t>, allowing us to </a:t>
            </a:r>
            <a:r>
              <a:rPr lang="en-US" altLang="zh-TW" b="1" dirty="0"/>
              <a:t>skip standardization</a:t>
            </a:r>
            <a:r>
              <a:rPr lang="en-US" altLang="zh-TW" dirty="0"/>
              <a:t>.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01570808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BD4E4C20-756C-413F-0771-A380CB595F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B0B606A5-D49A-9A6F-A696-55B5C6E58F3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 err="1"/>
              <a:t>Linear_Regression.ipynb</a:t>
            </a:r>
            <a:endParaRPr lang="en-US" altLang="zh-TW" dirty="0"/>
          </a:p>
          <a:p>
            <a:r>
              <a:rPr lang="en-US" altLang="zh-TW" dirty="0"/>
              <a:t>linear_regression.py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124203685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95DC064E-77F3-C9DE-B587-C1A4E8FC23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b="1" dirty="0"/>
              <a:t>Fitting a robust regression model using RANSAC</a:t>
            </a:r>
            <a:endParaRPr lang="zh-TW" altLang="en-US" b="1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33B18297-3C02-0CB0-9C04-E9857854CCD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Outliers can significantly impact linear regression models</a:t>
            </a:r>
            <a:r>
              <a:rPr lang="en-US" altLang="zh-TW" dirty="0"/>
              <a:t>, affecting coefficient estimates.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dirty="0"/>
              <a:t>Detecting outliers requires </a:t>
            </a:r>
            <a:r>
              <a:rPr lang="en-US" altLang="zh-TW" b="1" dirty="0"/>
              <a:t>statistical tests</a:t>
            </a:r>
            <a:r>
              <a:rPr lang="en-US" altLang="zh-TW" dirty="0"/>
              <a:t>, though their specifics are beyond the book's scope.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dirty="0"/>
              <a:t>Removing outliers demands </a:t>
            </a:r>
            <a:r>
              <a:rPr lang="en-US" altLang="zh-TW" b="1" dirty="0"/>
              <a:t>judgment and domain expertise</a:t>
            </a:r>
            <a:r>
              <a:rPr lang="en-US" altLang="zh-TW" dirty="0"/>
              <a:t> from data scientists.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dirty="0"/>
              <a:t>Instead of removing outliers, </a:t>
            </a:r>
            <a:r>
              <a:rPr lang="en-US" altLang="zh-TW" b="1" dirty="0" err="1"/>
              <a:t>RANdom</a:t>
            </a:r>
            <a:r>
              <a:rPr lang="en-US" altLang="zh-TW" b="1" dirty="0"/>
              <a:t> </a:t>
            </a:r>
            <a:r>
              <a:rPr lang="en-US" altLang="zh-TW" b="1" dirty="0" err="1"/>
              <a:t>SAmple</a:t>
            </a:r>
            <a:r>
              <a:rPr lang="en-US" altLang="zh-TW" b="1" dirty="0"/>
              <a:t> Consensus (RANSAC)</a:t>
            </a:r>
            <a:r>
              <a:rPr lang="en-US" altLang="zh-TW" dirty="0"/>
              <a:t> offers a </a:t>
            </a:r>
            <a:r>
              <a:rPr lang="en-US" altLang="zh-TW" b="1" dirty="0"/>
              <a:t>robust regression approach</a:t>
            </a:r>
            <a:r>
              <a:rPr lang="en-US" altLang="zh-TW" dirty="0"/>
              <a:t>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dirty="0"/>
              <a:t>RANSAC </a:t>
            </a:r>
            <a:r>
              <a:rPr lang="en-US" altLang="zh-TW" b="1" dirty="0"/>
              <a:t>fits the model only to a subset of data (inliers)</a:t>
            </a:r>
            <a:r>
              <a:rPr lang="en-US" altLang="zh-TW" dirty="0"/>
              <a:t>, minimizing the effect of outliers on the regression line.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94560248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5F1E779E-00FB-162D-19AB-AACBCBA139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0FB821E5-6564-2FD7-1C1C-206DDFBB258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+mj-lt"/>
              <a:buAutoNum type="arabicPeriod"/>
            </a:pPr>
            <a:r>
              <a:rPr lang="en-US" altLang="zh-TW" b="1" dirty="0"/>
              <a:t>Randomly select</a:t>
            </a:r>
            <a:r>
              <a:rPr lang="en-US" altLang="zh-TW" dirty="0"/>
              <a:t> a subset of data points as </a:t>
            </a:r>
            <a:r>
              <a:rPr lang="en-US" altLang="zh-TW" b="1" dirty="0"/>
              <a:t>inliers</a:t>
            </a:r>
            <a:r>
              <a:rPr lang="en-US" altLang="zh-TW" dirty="0"/>
              <a:t> and fit a preliminary model.</a:t>
            </a:r>
          </a:p>
          <a:p>
            <a:pPr>
              <a:buFont typeface="+mj-lt"/>
              <a:buAutoNum type="arabicPeriod"/>
            </a:pPr>
            <a:r>
              <a:rPr lang="en-US" altLang="zh-TW" b="1" dirty="0"/>
              <a:t>Evaluate all other data points</a:t>
            </a:r>
            <a:r>
              <a:rPr lang="en-US" altLang="zh-TW" dirty="0"/>
              <a:t>, adding those within a </a:t>
            </a:r>
            <a:r>
              <a:rPr lang="en-US" altLang="zh-TW" b="1" dirty="0"/>
              <a:t>specified tolerance</a:t>
            </a:r>
            <a:r>
              <a:rPr lang="en-US" altLang="zh-TW" dirty="0"/>
              <a:t> to the inliers.</a:t>
            </a:r>
          </a:p>
          <a:p>
            <a:pPr>
              <a:buFont typeface="+mj-lt"/>
              <a:buAutoNum type="arabicPeriod"/>
            </a:pPr>
            <a:r>
              <a:rPr lang="en-US" altLang="zh-TW" b="1" dirty="0"/>
              <a:t>Refit the model</a:t>
            </a:r>
            <a:r>
              <a:rPr lang="en-US" altLang="zh-TW" dirty="0"/>
              <a:t> using the updated inlier set.</a:t>
            </a:r>
          </a:p>
          <a:p>
            <a:pPr>
              <a:buFont typeface="+mj-lt"/>
              <a:buAutoNum type="arabicPeriod"/>
            </a:pPr>
            <a:r>
              <a:rPr lang="en-US" altLang="zh-TW" b="1" dirty="0"/>
              <a:t>Estimate the model’s error</a:t>
            </a:r>
            <a:r>
              <a:rPr lang="en-US" altLang="zh-TW" dirty="0"/>
              <a:t> based on the inliers.</a:t>
            </a:r>
          </a:p>
          <a:p>
            <a:pPr>
              <a:buFont typeface="+mj-lt"/>
              <a:buAutoNum type="arabicPeriod"/>
            </a:pPr>
            <a:r>
              <a:rPr lang="en-US" altLang="zh-TW" b="1" dirty="0"/>
              <a:t>Stop if a threshold is met</a:t>
            </a:r>
            <a:r>
              <a:rPr lang="en-US" altLang="zh-TW" dirty="0"/>
              <a:t> or </a:t>
            </a:r>
            <a:r>
              <a:rPr lang="en-US" altLang="zh-TW" b="1" dirty="0"/>
              <a:t>after a fixed number of iterations</a:t>
            </a:r>
            <a:r>
              <a:rPr lang="en-US" altLang="zh-TW" dirty="0"/>
              <a:t>; otherwise, repeat from step 1.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326634826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9F5C9B91-ECB7-F263-F528-CD437EDAD7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68DC3F08-4407-3DAF-A5C5-C810F486241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 err="1"/>
              <a:t>RANSAC.ipynb</a:t>
            </a:r>
            <a:endParaRPr lang="en-US" altLang="zh-TW" dirty="0"/>
          </a:p>
          <a:p>
            <a:r>
              <a:rPr lang="en-US" altLang="zh-TW" dirty="0"/>
              <a:t>ransac.py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03903682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C80033F7-2CAE-F9DB-1704-379033503D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b="1" dirty="0"/>
              <a:t>Evaluating the performance of linear regression models</a:t>
            </a:r>
            <a:endParaRPr lang="zh-TW" altLang="en-US" b="1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22765A5A-009D-89DF-447B-72D2FFE69E2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Model Evaluation Importance:</a:t>
            </a:r>
            <a:r>
              <a:rPr lang="en-US" altLang="zh-TW" dirty="0"/>
              <a:t> Testing on unseen data ensures an unbiased estimate of generalization performance.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Train-Test Split:</a:t>
            </a:r>
            <a:r>
              <a:rPr lang="en-US" altLang="zh-TW" dirty="0"/>
              <a:t> Following best practices, datasets should be split into training (for fitting the model) and testing (for performance evaluation).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Moving Beyond Simple Regression:</a:t>
            </a:r>
            <a:r>
              <a:rPr lang="en-US" altLang="zh-TW" dirty="0"/>
              <a:t> Instead of a single-feature model, all five features will be used in a </a:t>
            </a:r>
            <a:r>
              <a:rPr lang="en-US" altLang="zh-TW" b="1" dirty="0"/>
              <a:t>multiple regression model</a:t>
            </a:r>
            <a:r>
              <a:rPr lang="en-US" altLang="zh-TW" dirty="0"/>
              <a:t> for improved predictive capacity.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115375776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A1D17691-CA1F-1033-1ECD-D60A210AE2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898B20DC-553B-6E10-2A16-10F3DBE7AE3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Visualization Limitation:</a:t>
            </a:r>
            <a:r>
              <a:rPr lang="en-US" altLang="zh-TW" dirty="0"/>
              <a:t> A regression hyperplane in multiple dimensions can't be plotted in 2D.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Residual Plots as Diagnostic Tools:</a:t>
            </a:r>
            <a:r>
              <a:rPr lang="en-US" altLang="zh-TW" dirty="0"/>
              <a:t> Residuals (differences between actual and predicted values) can be plotted against predictions.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Key Benefits:</a:t>
            </a:r>
            <a:r>
              <a:rPr lang="en-US" altLang="zh-TW" dirty="0"/>
              <a:t> Helps detect </a:t>
            </a:r>
            <a:r>
              <a:rPr lang="en-US" altLang="zh-TW" b="1" dirty="0"/>
              <a:t>nonlinearity</a:t>
            </a:r>
            <a:r>
              <a:rPr lang="en-US" altLang="zh-TW" dirty="0"/>
              <a:t>, </a:t>
            </a:r>
            <a:r>
              <a:rPr lang="en-US" altLang="zh-TW" b="1" dirty="0"/>
              <a:t>outliers</a:t>
            </a:r>
            <a:r>
              <a:rPr lang="en-US" altLang="zh-TW" dirty="0"/>
              <a:t>, and </a:t>
            </a:r>
            <a:r>
              <a:rPr lang="en-US" altLang="zh-TW" b="1" dirty="0"/>
              <a:t>randomness</a:t>
            </a:r>
            <a:r>
              <a:rPr lang="en-US" altLang="zh-TW" dirty="0"/>
              <a:t> in errors, improving model assessment.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97919572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2CE1B511-76AF-DD8B-9129-90FEC66023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700CACCE-B1EB-C9F8-9728-82B3E67131B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Perfect Prediction Limitations:</a:t>
            </a:r>
            <a:r>
              <a:rPr lang="en-US" altLang="zh-TW" dirty="0"/>
              <a:t> Residuals would be exactly zero, but this is unrealistic in practical applications.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Good Regression Model Expectations:</a:t>
            </a:r>
            <a:r>
              <a:rPr lang="en-US" altLang="zh-TW" dirty="0"/>
              <a:t> Errors should be randomly distributed, with residuals scattered around the centerline.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Pattern Detection:</a:t>
            </a:r>
            <a:r>
              <a:rPr lang="en-US" altLang="zh-TW" dirty="0"/>
              <a:t> If patterns appear in a residual plot, the model has missed explanatory information, leaking it into residuals.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Outlier Identification:</a:t>
            </a:r>
            <a:r>
              <a:rPr lang="en-US" altLang="zh-TW" dirty="0"/>
              <a:t> Residual plots help detect outliers—points deviating significantly from the centerline.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172649516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C0882280-D67D-EFD1-0452-C6E0429101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pic>
        <p:nvPicPr>
          <p:cNvPr id="5" name="內容版面配置區 4">
            <a:extLst>
              <a:ext uri="{FF2B5EF4-FFF2-40B4-BE49-F238E27FC236}">
                <a16:creationId xmlns:a16="http://schemas.microsoft.com/office/drawing/2014/main" id="{D2C350A4-902E-8CEB-594C-8E015FF77EF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2811824"/>
            <a:ext cx="10515600" cy="2378939"/>
          </a:xfrm>
        </p:spPr>
      </p:pic>
    </p:spTree>
    <p:extLst>
      <p:ext uri="{BB962C8B-B14F-4D97-AF65-F5344CB8AC3E}">
        <p14:creationId xmlns:p14="http://schemas.microsoft.com/office/powerpoint/2010/main" val="423021466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D75637BD-04D7-A577-B52F-2BD7590143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pic>
        <p:nvPicPr>
          <p:cNvPr id="5" name="內容版面配置區 4">
            <a:extLst>
              <a:ext uri="{FF2B5EF4-FFF2-40B4-BE49-F238E27FC236}">
                <a16:creationId xmlns:a16="http://schemas.microsoft.com/office/drawing/2014/main" id="{5A4AF0E0-CD15-D120-A033-DFDBA9D802E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2648310"/>
            <a:ext cx="10515600" cy="2705968"/>
          </a:xfrm>
        </p:spPr>
      </p:pic>
    </p:spTree>
    <p:extLst>
      <p:ext uri="{BB962C8B-B14F-4D97-AF65-F5344CB8AC3E}">
        <p14:creationId xmlns:p14="http://schemas.microsoft.com/office/powerpoint/2010/main" val="9949991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608512A6-162F-51BF-92E7-6BE226B6BD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802E5C66-531D-ED2E-49A5-E8F85A2A04B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zh-TW" dirty="0"/>
              <a:t>Key topics covered: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b="1" dirty="0"/>
              <a:t>Exploring and visualizing datasets</a:t>
            </a:r>
            <a:r>
              <a:rPr lang="en-US" altLang="zh-TW" dirty="0"/>
              <a:t> to understand patterns.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b="1" dirty="0"/>
              <a:t>Implementing linear regression models</a:t>
            </a:r>
            <a:r>
              <a:rPr lang="en-US" altLang="zh-TW" dirty="0"/>
              <a:t> using different approaches.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b="1" dirty="0"/>
              <a:t>Training regression models robust to outliers</a:t>
            </a:r>
            <a:r>
              <a:rPr lang="en-US" altLang="zh-TW" dirty="0"/>
              <a:t> to improve reliability.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b="1" dirty="0"/>
              <a:t>Evaluating regression models and diagnosing issues</a:t>
            </a:r>
            <a:r>
              <a:rPr lang="en-US" altLang="zh-TW" dirty="0"/>
              <a:t> for better accuracy.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b="1" dirty="0"/>
              <a:t>Fitting regression models to nonlinear data</a:t>
            </a:r>
            <a:r>
              <a:rPr lang="en-US" altLang="zh-TW" dirty="0"/>
              <a:t> for complex patterns.</a:t>
            </a:r>
          </a:p>
          <a:p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6136611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E9AEDF48-ADA0-AC18-DD7C-48A4E64010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3A1FE079-0000-89A5-90B8-09D551DB262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Unbounded Metrics:</a:t>
            </a:r>
            <a:r>
              <a:rPr lang="en-US" altLang="zh-TW" dirty="0"/>
              <a:t> Unlike classification accuracy, </a:t>
            </a:r>
            <a:r>
              <a:rPr lang="en-US" altLang="zh-TW" b="1" dirty="0"/>
              <a:t>MAE</a:t>
            </a:r>
            <a:r>
              <a:rPr lang="en-US" altLang="zh-TW" dirty="0"/>
              <a:t> (Mean Absolute Error) and </a:t>
            </a:r>
            <a:r>
              <a:rPr lang="en-US" altLang="zh-TW" b="1" dirty="0"/>
              <a:t>MSE</a:t>
            </a:r>
            <a:r>
              <a:rPr lang="en-US" altLang="zh-TW" dirty="0"/>
              <a:t> (Mean Squared Error) have no upper limit.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Interpretation Dependence:</a:t>
            </a:r>
            <a:r>
              <a:rPr lang="en-US" altLang="zh-TW" dirty="0"/>
              <a:t> Their values depend on the </a:t>
            </a:r>
            <a:r>
              <a:rPr lang="en-US" altLang="zh-TW" b="1" dirty="0"/>
              <a:t>dataset</a:t>
            </a:r>
            <a:r>
              <a:rPr lang="en-US" altLang="zh-TW" dirty="0"/>
              <a:t> and </a:t>
            </a:r>
            <a:r>
              <a:rPr lang="en-US" altLang="zh-TW" b="1" dirty="0"/>
              <a:t>feature scaling</a:t>
            </a:r>
            <a:r>
              <a:rPr lang="en-US" altLang="zh-TW" dirty="0"/>
              <a:t>, affecting direct comparisons between models.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64035575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614D25B7-0540-5054-CA19-084BD14259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 dirty="0"/>
          </a:p>
        </p:txBody>
      </p:sp>
      <p:pic>
        <p:nvPicPr>
          <p:cNvPr id="5" name="內容版面配置區 4">
            <a:extLst>
              <a:ext uri="{FF2B5EF4-FFF2-40B4-BE49-F238E27FC236}">
                <a16:creationId xmlns:a16="http://schemas.microsoft.com/office/drawing/2014/main" id="{DB767FB9-1400-CADD-ECF3-45D68DC3718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2948021"/>
            <a:ext cx="10515600" cy="2106545"/>
          </a:xfrm>
        </p:spPr>
      </p:pic>
    </p:spTree>
    <p:extLst>
      <p:ext uri="{BB962C8B-B14F-4D97-AF65-F5344CB8AC3E}">
        <p14:creationId xmlns:p14="http://schemas.microsoft.com/office/powerpoint/2010/main" val="384848870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513B718E-94E0-7940-59E0-C531C91543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pic>
        <p:nvPicPr>
          <p:cNvPr id="5" name="內容版面配置區 4">
            <a:extLst>
              <a:ext uri="{FF2B5EF4-FFF2-40B4-BE49-F238E27FC236}">
                <a16:creationId xmlns:a16="http://schemas.microsoft.com/office/drawing/2014/main" id="{A7A274B4-DC22-9CFC-2AFD-61EDA6AD659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2388788"/>
            <a:ext cx="10515600" cy="3225012"/>
          </a:xfrm>
        </p:spPr>
      </p:pic>
    </p:spTree>
    <p:extLst>
      <p:ext uri="{BB962C8B-B14F-4D97-AF65-F5344CB8AC3E}">
        <p14:creationId xmlns:p14="http://schemas.microsoft.com/office/powerpoint/2010/main" val="1617331750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BF120A08-2004-9435-82FC-91E5B9D8B8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F86BB74D-4EEA-97A5-62F2-2803D02577B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R² Bounds:</a:t>
            </a:r>
            <a:r>
              <a:rPr lang="en-US" altLang="zh-TW" dirty="0"/>
              <a:t> For the </a:t>
            </a:r>
            <a:r>
              <a:rPr lang="en-US" altLang="zh-TW" b="1" dirty="0"/>
              <a:t>training dataset</a:t>
            </a:r>
            <a:r>
              <a:rPr lang="en-US" altLang="zh-TW" dirty="0"/>
              <a:t>, R² ranges between </a:t>
            </a:r>
            <a:r>
              <a:rPr lang="en-US" altLang="zh-TW" b="1" dirty="0"/>
              <a:t>0 and 1</a:t>
            </a:r>
            <a:r>
              <a:rPr lang="en-US" altLang="zh-TW" dirty="0"/>
              <a:t>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Negative R² in Testing:</a:t>
            </a:r>
            <a:r>
              <a:rPr lang="en-US" altLang="zh-TW" dirty="0"/>
              <a:t> This can occur when the model </a:t>
            </a:r>
            <a:r>
              <a:rPr lang="en-US" altLang="zh-TW" b="1" dirty="0"/>
              <a:t>fits worse than a horizontal line</a:t>
            </a:r>
            <a:r>
              <a:rPr lang="en-US" altLang="zh-TW" dirty="0"/>
              <a:t> (the sample mean), often due to </a:t>
            </a:r>
            <a:r>
              <a:rPr lang="en-US" altLang="zh-TW" b="1" dirty="0"/>
              <a:t>extreme overfitting</a:t>
            </a:r>
            <a:r>
              <a:rPr lang="en-US" altLang="zh-TW" dirty="0"/>
              <a:t> or </a:t>
            </a:r>
            <a:r>
              <a:rPr lang="en-US" altLang="zh-TW" b="1" dirty="0"/>
              <a:t>improper scaling of the test set</a:t>
            </a:r>
            <a:r>
              <a:rPr lang="en-US" altLang="zh-TW" dirty="0"/>
              <a:t>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Perfect Fit Condition:</a:t>
            </a:r>
            <a:r>
              <a:rPr lang="en-US" altLang="zh-TW" dirty="0"/>
              <a:t> </a:t>
            </a:r>
            <a:r>
              <a:rPr lang="en-US" altLang="zh-TW" b="1" dirty="0"/>
              <a:t>R² = 1</a:t>
            </a:r>
            <a:r>
              <a:rPr lang="en-US" altLang="zh-TW" dirty="0"/>
              <a:t> indicates a perfect model fit, with </a:t>
            </a:r>
            <a:r>
              <a:rPr lang="en-US" altLang="zh-TW" b="1" dirty="0"/>
              <a:t>MSE = 0</a:t>
            </a:r>
            <a:r>
              <a:rPr lang="en-US" altLang="zh-TW" dirty="0"/>
              <a:t> (no prediction error).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657806256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5FB09445-805E-B8B2-F191-D9708662E7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2E8C43E6-7BC7-F0F2-DEDD-9C82C10A1DE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 err="1"/>
              <a:t>Performance_Evaluation.ipynb</a:t>
            </a:r>
            <a:endParaRPr lang="en-US" altLang="zh-TW" dirty="0"/>
          </a:p>
          <a:p>
            <a:r>
              <a:rPr lang="en-US" altLang="zh-TW" dirty="0"/>
              <a:t>performance_evaluation.py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1175685689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5661C4A3-02D0-DB28-3406-2F71CCCB35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b="1" dirty="0"/>
              <a:t>Using regularized methods for regression</a:t>
            </a:r>
            <a:endParaRPr lang="zh-TW" altLang="en-US" b="1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EFAF66B0-86D0-AF96-ACD0-4DFBEC83C85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Regularization Purpose:</a:t>
            </a:r>
            <a:r>
              <a:rPr lang="en-US" altLang="zh-TW" dirty="0"/>
              <a:t> Helps combat </a:t>
            </a:r>
            <a:r>
              <a:rPr lang="en-US" altLang="zh-TW" b="1" dirty="0"/>
              <a:t>overfitting</a:t>
            </a:r>
            <a:r>
              <a:rPr lang="en-US" altLang="zh-TW" dirty="0"/>
              <a:t> by adding information and </a:t>
            </a:r>
            <a:r>
              <a:rPr lang="en-US" altLang="zh-TW" b="1" dirty="0"/>
              <a:t>shrinking parameter values</a:t>
            </a:r>
            <a:r>
              <a:rPr lang="en-US" altLang="zh-TW" dirty="0"/>
              <a:t>, penalizing excessive complexity.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Popular Regularization Methods:</a:t>
            </a:r>
            <a:r>
              <a:rPr lang="en-US" altLang="zh-TW" dirty="0"/>
              <a:t>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b="1" dirty="0"/>
              <a:t>Ridge Regression:</a:t>
            </a:r>
            <a:r>
              <a:rPr lang="en-US" altLang="zh-TW" dirty="0"/>
              <a:t> Adds an L2 penalty, reducing large coefficients.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b="1" dirty="0"/>
              <a:t>LASSO (Least Absolute Shrinkage and Selection Operator):</a:t>
            </a:r>
            <a:r>
              <a:rPr lang="en-US" altLang="zh-TW" dirty="0"/>
              <a:t> Uses an L1 penalty, encouraging sparsity by setting some coefficients to zero.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b="1" dirty="0"/>
              <a:t>Elastic Net:</a:t>
            </a:r>
            <a:r>
              <a:rPr lang="en-US" altLang="zh-TW" dirty="0"/>
              <a:t> A combination of </a:t>
            </a:r>
            <a:r>
              <a:rPr lang="en-US" altLang="zh-TW" b="1" dirty="0"/>
              <a:t>L1 and L2 penalties</a:t>
            </a:r>
            <a:r>
              <a:rPr lang="en-US" altLang="zh-TW" dirty="0"/>
              <a:t>, balancing Ridge and LASSO effects.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3504493882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1B7D5F38-1466-73F1-0662-323BB81018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pic>
        <p:nvPicPr>
          <p:cNvPr id="5" name="內容版面配置區 4">
            <a:extLst>
              <a:ext uri="{FF2B5EF4-FFF2-40B4-BE49-F238E27FC236}">
                <a16:creationId xmlns:a16="http://schemas.microsoft.com/office/drawing/2014/main" id="{18C8A5B9-EC8F-4EB1-CC99-7F5ED3675F0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1956594"/>
            <a:ext cx="10515600" cy="4089400"/>
          </a:xfrm>
        </p:spPr>
      </p:pic>
    </p:spTree>
    <p:extLst>
      <p:ext uri="{BB962C8B-B14F-4D97-AF65-F5344CB8AC3E}">
        <p14:creationId xmlns:p14="http://schemas.microsoft.com/office/powerpoint/2010/main" val="1270265661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D6BDBBC9-0F27-F66F-40CB-8EBEFA8234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pic>
        <p:nvPicPr>
          <p:cNvPr id="5" name="內容版面配置區 4">
            <a:extLst>
              <a:ext uri="{FF2B5EF4-FFF2-40B4-BE49-F238E27FC236}">
                <a16:creationId xmlns:a16="http://schemas.microsoft.com/office/drawing/2014/main" id="{595020E8-806B-6FC2-813C-F2D34A03A01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2070561"/>
            <a:ext cx="10515600" cy="3861466"/>
          </a:xfrm>
        </p:spPr>
      </p:pic>
    </p:spTree>
    <p:extLst>
      <p:ext uri="{BB962C8B-B14F-4D97-AF65-F5344CB8AC3E}">
        <p14:creationId xmlns:p14="http://schemas.microsoft.com/office/powerpoint/2010/main" val="3285542291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05D6A62C-7772-0CA2-1F3F-FC50B8A1AB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AC96C399-6666-176A-B555-92FDCCEFFF8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LASSO Limitation:</a:t>
            </a:r>
            <a:r>
              <a:rPr lang="en-US" altLang="zh-TW" dirty="0"/>
              <a:t> When </a:t>
            </a:r>
            <a:r>
              <a:rPr lang="en-US" altLang="zh-TW" b="1" dirty="0"/>
              <a:t>m &gt; n</a:t>
            </a:r>
            <a:r>
              <a:rPr lang="en-US" altLang="zh-TW" dirty="0"/>
              <a:t> (features exceed training examples), LASSO selects at most </a:t>
            </a:r>
            <a:r>
              <a:rPr lang="en-US" altLang="zh-TW" b="1" dirty="0"/>
              <a:t>n features</a:t>
            </a:r>
            <a:r>
              <a:rPr lang="en-US" altLang="zh-TW" dirty="0"/>
              <a:t>, which can be restrictive for some applications.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Practical Advantage:</a:t>
            </a:r>
            <a:r>
              <a:rPr lang="en-US" altLang="zh-TW" dirty="0"/>
              <a:t> Helps prevent </a:t>
            </a:r>
            <a:r>
              <a:rPr lang="en-US" altLang="zh-TW" b="1" dirty="0"/>
              <a:t>saturated models</a:t>
            </a:r>
            <a:r>
              <a:rPr lang="en-US" altLang="zh-TW" dirty="0"/>
              <a:t>, where the number of features equals training examples, leading to </a:t>
            </a:r>
            <a:r>
              <a:rPr lang="en-US" altLang="zh-TW" b="1" dirty="0"/>
              <a:t>overparameterization</a:t>
            </a:r>
            <a:r>
              <a:rPr lang="en-US" altLang="zh-TW" dirty="0"/>
              <a:t>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Saturation Effect:</a:t>
            </a:r>
            <a:r>
              <a:rPr lang="en-US" altLang="zh-TW" dirty="0"/>
              <a:t> A saturated model fits training data perfectly but only interpolates, reducing generalization capability.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1572571293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C248F782-E21E-177E-1F39-333247FBA6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pic>
        <p:nvPicPr>
          <p:cNvPr id="5" name="內容版面配置區 4">
            <a:extLst>
              <a:ext uri="{FF2B5EF4-FFF2-40B4-BE49-F238E27FC236}">
                <a16:creationId xmlns:a16="http://schemas.microsoft.com/office/drawing/2014/main" id="{5C9097B8-DB39-A14D-57AF-D3122F59ED7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3129311"/>
            <a:ext cx="10515600" cy="1743966"/>
          </a:xfrm>
        </p:spPr>
      </p:pic>
    </p:spTree>
    <p:extLst>
      <p:ext uri="{BB962C8B-B14F-4D97-AF65-F5344CB8AC3E}">
        <p14:creationId xmlns:p14="http://schemas.microsoft.com/office/powerpoint/2010/main" val="18536946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15EEA762-7754-AFBC-F9F7-10D224D42A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b="1" dirty="0"/>
              <a:t>Introducing linear regression</a:t>
            </a:r>
            <a:endParaRPr lang="zh-TW" altLang="en-US" b="1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EF37C6B3-D286-860A-2FD4-9AA6ECEE8FA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Linear regression</a:t>
            </a:r>
            <a:r>
              <a:rPr lang="en-US" altLang="zh-TW" dirty="0"/>
              <a:t> models the relationship between one or more features and a continuous target variable.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dirty="0"/>
              <a:t>Unlike </a:t>
            </a:r>
            <a:r>
              <a:rPr lang="en-US" altLang="zh-TW" b="1" dirty="0"/>
              <a:t>classification</a:t>
            </a:r>
            <a:r>
              <a:rPr lang="en-US" altLang="zh-TW" dirty="0"/>
              <a:t>, which predicts categorical labels, regression produces continuous values.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Simple linear regression</a:t>
            </a:r>
            <a:r>
              <a:rPr lang="en-US" altLang="zh-TW" dirty="0"/>
              <a:t> involves a single feature, while </a:t>
            </a:r>
            <a:r>
              <a:rPr lang="en-US" altLang="zh-TW" b="1" dirty="0"/>
              <a:t>multivariate regression</a:t>
            </a:r>
            <a:r>
              <a:rPr lang="en-US" altLang="zh-TW" dirty="0"/>
              <a:t> extends the model to multiple features.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dirty="0"/>
              <a:t>The upcoming sections will introduce </a:t>
            </a:r>
            <a:r>
              <a:rPr lang="en-US" altLang="zh-TW" b="1" dirty="0"/>
              <a:t>basic linear regression</a:t>
            </a:r>
            <a:r>
              <a:rPr lang="en-US" altLang="zh-TW" dirty="0"/>
              <a:t> concepts and show how to generalize them to </a:t>
            </a:r>
            <a:r>
              <a:rPr lang="en-US" altLang="zh-TW" b="1" dirty="0"/>
              <a:t>multivariate cases</a:t>
            </a:r>
            <a:r>
              <a:rPr lang="en-US" altLang="zh-TW" dirty="0"/>
              <a:t>.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252579766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3F0104C1-5CCD-04CB-FDFF-6D9EA19651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8A6530E9-04F4-718A-07A4-D83FC70CF14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1400" dirty="0"/>
              <a:t>from </a:t>
            </a:r>
            <a:r>
              <a:rPr lang="en-US" altLang="zh-TW" sz="1400" dirty="0" err="1"/>
              <a:t>sklearn.linear_model</a:t>
            </a:r>
            <a:r>
              <a:rPr lang="en-US" altLang="zh-TW" sz="1400" dirty="0"/>
              <a:t> import Ridge</a:t>
            </a:r>
          </a:p>
          <a:p>
            <a:pPr marL="0" indent="0">
              <a:buNone/>
            </a:pPr>
            <a:r>
              <a:rPr lang="en-US" altLang="zh-TW" sz="1400" dirty="0"/>
              <a:t>ridge = Ridge(alpha=1.0)</a:t>
            </a:r>
          </a:p>
          <a:p>
            <a:pPr marL="0" indent="0">
              <a:buNone/>
            </a:pPr>
            <a:r>
              <a:rPr lang="en-US" altLang="zh-TW" sz="1400" dirty="0"/>
              <a:t>from </a:t>
            </a:r>
            <a:r>
              <a:rPr lang="en-US" altLang="zh-TW" sz="1400" dirty="0" err="1"/>
              <a:t>sklearn.linear_model</a:t>
            </a:r>
            <a:r>
              <a:rPr lang="en-US" altLang="zh-TW" sz="1400" dirty="0"/>
              <a:t> import Lasso</a:t>
            </a:r>
          </a:p>
          <a:p>
            <a:pPr marL="0" indent="0">
              <a:buNone/>
            </a:pPr>
            <a:r>
              <a:rPr lang="en-US" altLang="zh-TW" sz="1400" dirty="0"/>
              <a:t>lasso = Lasso(alpha=1.0)</a:t>
            </a:r>
          </a:p>
          <a:p>
            <a:pPr marL="0" indent="0">
              <a:buNone/>
            </a:pPr>
            <a:r>
              <a:rPr lang="en-US" altLang="zh-TW" sz="1400" dirty="0"/>
              <a:t>from </a:t>
            </a:r>
            <a:r>
              <a:rPr lang="en-US" altLang="zh-TW" sz="1400" dirty="0" err="1"/>
              <a:t>sklearn.linear_model</a:t>
            </a:r>
            <a:r>
              <a:rPr lang="en-US" altLang="zh-TW" sz="1400" dirty="0"/>
              <a:t> import </a:t>
            </a:r>
            <a:r>
              <a:rPr lang="en-US" altLang="zh-TW" sz="1400" dirty="0" err="1"/>
              <a:t>ElasticNet</a:t>
            </a:r>
            <a:endParaRPr lang="en-US" altLang="zh-TW" sz="1400" dirty="0"/>
          </a:p>
          <a:p>
            <a:pPr marL="0" indent="0">
              <a:buNone/>
            </a:pPr>
            <a:r>
              <a:rPr lang="en-US" altLang="zh-TW" sz="1400" dirty="0" err="1"/>
              <a:t>elanet</a:t>
            </a:r>
            <a:r>
              <a:rPr lang="en-US" altLang="zh-TW" sz="1400" dirty="0"/>
              <a:t> = </a:t>
            </a:r>
            <a:r>
              <a:rPr lang="en-US" altLang="zh-TW" sz="1400" dirty="0" err="1"/>
              <a:t>ElasticNet</a:t>
            </a:r>
            <a:r>
              <a:rPr lang="en-US" altLang="zh-TW" sz="1400" dirty="0"/>
              <a:t>(alpha=1.0, l1_ratio=0.5)</a:t>
            </a:r>
            <a:endParaRPr lang="zh-TW" altLang="en-US" sz="1400" dirty="0"/>
          </a:p>
        </p:txBody>
      </p:sp>
    </p:spTree>
    <p:extLst>
      <p:ext uri="{BB962C8B-B14F-4D97-AF65-F5344CB8AC3E}">
        <p14:creationId xmlns:p14="http://schemas.microsoft.com/office/powerpoint/2010/main" val="2947604998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A251A52A-2963-8768-BA83-1BD8D84F08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127682DD-87F9-DAAA-314D-6461826C80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 err="1"/>
              <a:t>Ridge.ipynb</a:t>
            </a:r>
            <a:endParaRPr lang="en-US" altLang="zh-TW" dirty="0"/>
          </a:p>
          <a:p>
            <a:r>
              <a:rPr lang="en-US" altLang="zh-TW" dirty="0"/>
              <a:t>ridge.py</a:t>
            </a:r>
          </a:p>
          <a:p>
            <a:r>
              <a:rPr lang="en-US" altLang="zh-TW" dirty="0" err="1"/>
              <a:t>Lasso.ipynb</a:t>
            </a:r>
            <a:endParaRPr lang="en-US" altLang="zh-TW" dirty="0"/>
          </a:p>
          <a:p>
            <a:r>
              <a:rPr lang="en-US" altLang="zh-TW" dirty="0"/>
              <a:t>lasso.py</a:t>
            </a:r>
          </a:p>
          <a:p>
            <a:r>
              <a:rPr lang="en-US" altLang="zh-TW" dirty="0" err="1"/>
              <a:t>ElasticNet.ipynb</a:t>
            </a:r>
            <a:endParaRPr lang="en-US" altLang="zh-TW" dirty="0"/>
          </a:p>
          <a:p>
            <a:r>
              <a:rPr lang="en-US" altLang="zh-TW" dirty="0"/>
              <a:t>elasticnet.py</a:t>
            </a:r>
          </a:p>
          <a:p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3553396772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BEB2E11F-4A65-8C67-35A1-EFFDF5DC14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b="1" dirty="0"/>
              <a:t>Turning a linear regression model into a curve – polynomial regression</a:t>
            </a:r>
            <a:endParaRPr lang="zh-TW" altLang="en-US" b="1" dirty="0"/>
          </a:p>
        </p:txBody>
      </p:sp>
      <p:pic>
        <p:nvPicPr>
          <p:cNvPr id="5" name="內容版面配置區 4">
            <a:extLst>
              <a:ext uri="{FF2B5EF4-FFF2-40B4-BE49-F238E27FC236}">
                <a16:creationId xmlns:a16="http://schemas.microsoft.com/office/drawing/2014/main" id="{F34708D4-FC28-F2CA-8401-FF0234D1019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2494144"/>
            <a:ext cx="10515600" cy="3014299"/>
          </a:xfrm>
        </p:spPr>
      </p:pic>
    </p:spTree>
    <p:extLst>
      <p:ext uri="{BB962C8B-B14F-4D97-AF65-F5344CB8AC3E}">
        <p14:creationId xmlns:p14="http://schemas.microsoft.com/office/powerpoint/2010/main" val="4177543733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FC7771AE-09D6-9F4B-F69B-E217E37D82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3ED8097E-B8DB-BFBC-9107-05E1C622855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 err="1"/>
              <a:t>Polynomial_Regression.ipynb</a:t>
            </a:r>
            <a:endParaRPr lang="en-US" altLang="zh-TW" dirty="0"/>
          </a:p>
          <a:p>
            <a:r>
              <a:rPr lang="en-US" altLang="zh-TW" dirty="0"/>
              <a:t>polynomial_regression.py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1278512482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51AB4FE8-DEB7-0569-19CF-6729ABD927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b="1" dirty="0"/>
              <a:t>Summary</a:t>
            </a:r>
            <a:endParaRPr lang="zh-TW" altLang="en-US" b="1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E8502927-7E85-4101-488F-C73C24E6E35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Linear Regression Foundations:</a:t>
            </a:r>
            <a:r>
              <a:rPr lang="en-US" altLang="zh-TW" dirty="0"/>
              <a:t> Modeled the relationship between a </a:t>
            </a:r>
            <a:r>
              <a:rPr lang="en-US" altLang="zh-TW" b="1" dirty="0"/>
              <a:t>single explanatory variable</a:t>
            </a:r>
            <a:r>
              <a:rPr lang="en-US" altLang="zh-TW" dirty="0"/>
              <a:t> and a </a:t>
            </a:r>
            <a:r>
              <a:rPr lang="en-US" altLang="zh-TW" b="1" dirty="0"/>
              <a:t>continuous response variable</a:t>
            </a:r>
            <a:r>
              <a:rPr lang="en-US" altLang="zh-TW" dirty="0"/>
              <a:t>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Exploratory Data Analysis:</a:t>
            </a:r>
            <a:r>
              <a:rPr lang="en-US" altLang="zh-TW" dirty="0"/>
              <a:t> Identified </a:t>
            </a:r>
            <a:r>
              <a:rPr lang="en-US" altLang="zh-TW" b="1" dirty="0"/>
              <a:t>patterns</a:t>
            </a:r>
            <a:r>
              <a:rPr lang="en-US" altLang="zh-TW" dirty="0"/>
              <a:t> and </a:t>
            </a:r>
            <a:r>
              <a:rPr lang="en-US" altLang="zh-TW" b="1" dirty="0"/>
              <a:t>anomalies</a:t>
            </a:r>
            <a:r>
              <a:rPr lang="en-US" altLang="zh-TW" dirty="0"/>
              <a:t>, crucial for predictive modeling.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Gradient-Based Optimization:</a:t>
            </a:r>
            <a:r>
              <a:rPr lang="en-US" altLang="zh-TW" dirty="0"/>
              <a:t> Implemented linear regression using </a:t>
            </a:r>
            <a:r>
              <a:rPr lang="en-US" altLang="zh-TW" b="1" dirty="0"/>
              <a:t>gradient descent</a:t>
            </a:r>
            <a:r>
              <a:rPr lang="en-US" altLang="zh-TW" dirty="0"/>
              <a:t>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Scikit-Learn Models &amp; RANSAC:</a:t>
            </a:r>
            <a:r>
              <a:rPr lang="en-US" altLang="zh-TW" dirty="0"/>
              <a:t> Utilized </a:t>
            </a:r>
            <a:r>
              <a:rPr lang="en-US" altLang="zh-TW" b="1" dirty="0"/>
              <a:t>scikit-</a:t>
            </a:r>
            <a:r>
              <a:rPr lang="en-US" altLang="zh-TW" b="1" dirty="0" err="1"/>
              <a:t>learn's</a:t>
            </a:r>
            <a:r>
              <a:rPr lang="en-US" altLang="zh-TW" b="1" dirty="0"/>
              <a:t> linear models</a:t>
            </a:r>
            <a:r>
              <a:rPr lang="en-US" altLang="zh-TW" dirty="0"/>
              <a:t> and </a:t>
            </a:r>
            <a:r>
              <a:rPr lang="en-US" altLang="zh-TW" b="1" dirty="0"/>
              <a:t>RANSAC</a:t>
            </a:r>
            <a:r>
              <a:rPr lang="en-US" altLang="zh-TW" dirty="0"/>
              <a:t> for handling </a:t>
            </a:r>
            <a:r>
              <a:rPr lang="en-US" altLang="zh-TW" b="1" dirty="0"/>
              <a:t>outliers</a:t>
            </a:r>
            <a:r>
              <a:rPr lang="en-US" altLang="zh-TW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622917532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83B542F4-BA00-EFEB-02D1-C1EC2E9C9E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ADB9BC1A-B52B-A7E6-373B-9DE61B9C433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Model Evaluation:</a:t>
            </a:r>
            <a:r>
              <a:rPr lang="en-US" altLang="zh-TW" dirty="0"/>
              <a:t> Assessed predictive performance via </a:t>
            </a:r>
            <a:r>
              <a:rPr lang="en-US" altLang="zh-TW" b="1" dirty="0"/>
              <a:t>MSE</a:t>
            </a:r>
            <a:r>
              <a:rPr lang="en-US" altLang="zh-TW" dirty="0"/>
              <a:t> (Mean Squared Error) and </a:t>
            </a:r>
            <a:r>
              <a:rPr lang="en-US" altLang="zh-TW" b="1" dirty="0"/>
              <a:t>R²</a:t>
            </a:r>
            <a:r>
              <a:rPr lang="en-US" altLang="zh-TW" dirty="0"/>
              <a:t> metric.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Residual Plot Diagnostics:</a:t>
            </a:r>
            <a:r>
              <a:rPr lang="en-US" altLang="zh-TW" dirty="0"/>
              <a:t> Used </a:t>
            </a:r>
            <a:r>
              <a:rPr lang="en-US" altLang="zh-TW" b="1" dirty="0"/>
              <a:t>graphical tools</a:t>
            </a:r>
            <a:r>
              <a:rPr lang="en-US" altLang="zh-TW" dirty="0"/>
              <a:t> to identify regression problems.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/>
              <a:t>Regularization &amp; Nonlinearity Handling:</a:t>
            </a:r>
            <a:r>
              <a:rPr lang="en-US" altLang="zh-TW"/>
              <a:t> Explored </a:t>
            </a:r>
            <a:r>
              <a:rPr lang="en-US" altLang="zh-TW" b="1"/>
              <a:t>ridge regression, LASSO</a:t>
            </a:r>
            <a:r>
              <a:rPr lang="en-US" altLang="zh-TW"/>
              <a:t>, and nonlinear modeling techniques like </a:t>
            </a:r>
            <a:r>
              <a:rPr lang="en-US" altLang="zh-TW" b="1"/>
              <a:t>polynomial transformation</a:t>
            </a:r>
            <a:r>
              <a:rPr lang="en-US" altLang="zh-TW"/>
              <a:t> and </a:t>
            </a:r>
            <a:r>
              <a:rPr lang="en-US" altLang="zh-TW" b="1"/>
              <a:t>random forests</a:t>
            </a:r>
            <a:r>
              <a:rPr lang="en-US" altLang="zh-TW"/>
              <a:t>.</a:t>
            </a:r>
          </a:p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4479704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6A1FF2D5-02EF-43BE-1D1A-FEB00D2889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Simple linear regression</a:t>
            </a:r>
            <a:endParaRPr lang="zh-TW" altLang="en-US" dirty="0"/>
          </a:p>
        </p:txBody>
      </p:sp>
      <p:pic>
        <p:nvPicPr>
          <p:cNvPr id="5" name="內容版面配置區 4">
            <a:extLst>
              <a:ext uri="{FF2B5EF4-FFF2-40B4-BE49-F238E27FC236}">
                <a16:creationId xmlns:a16="http://schemas.microsoft.com/office/drawing/2014/main" id="{E1FDF001-BF94-ABE4-09FF-4C48DD13C7E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2466700"/>
            <a:ext cx="10515600" cy="3069187"/>
          </a:xfrm>
        </p:spPr>
      </p:pic>
    </p:spTree>
    <p:extLst>
      <p:ext uri="{BB962C8B-B14F-4D97-AF65-F5344CB8AC3E}">
        <p14:creationId xmlns:p14="http://schemas.microsoft.com/office/powerpoint/2010/main" val="16258340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D7ED4731-8C34-224E-D2F8-A253E0CE0D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pic>
        <p:nvPicPr>
          <p:cNvPr id="5" name="內容版面配置區 4">
            <a:extLst>
              <a:ext uri="{FF2B5EF4-FFF2-40B4-BE49-F238E27FC236}">
                <a16:creationId xmlns:a16="http://schemas.microsoft.com/office/drawing/2014/main" id="{E1EF19F6-D5A9-BCF3-A50A-9468DAEE895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568945" y="1825625"/>
            <a:ext cx="5054110" cy="4351338"/>
          </a:xfrm>
        </p:spPr>
      </p:pic>
    </p:spTree>
    <p:extLst>
      <p:ext uri="{BB962C8B-B14F-4D97-AF65-F5344CB8AC3E}">
        <p14:creationId xmlns:p14="http://schemas.microsoft.com/office/powerpoint/2010/main" val="146697279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9C10AD01-F129-2C68-5E00-7ED03C850C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Multiple linear regression</a:t>
            </a:r>
            <a:endParaRPr lang="zh-TW" altLang="en-US" dirty="0"/>
          </a:p>
        </p:txBody>
      </p:sp>
      <p:pic>
        <p:nvPicPr>
          <p:cNvPr id="5" name="內容版面配置區 4">
            <a:extLst>
              <a:ext uri="{FF2B5EF4-FFF2-40B4-BE49-F238E27FC236}">
                <a16:creationId xmlns:a16="http://schemas.microsoft.com/office/drawing/2014/main" id="{A14FCC65-8816-A42A-507F-CD765497A98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2982541"/>
            <a:ext cx="10515600" cy="2037505"/>
          </a:xfrm>
        </p:spPr>
      </p:pic>
    </p:spTree>
    <p:extLst>
      <p:ext uri="{BB962C8B-B14F-4D97-AF65-F5344CB8AC3E}">
        <p14:creationId xmlns:p14="http://schemas.microsoft.com/office/powerpoint/2010/main" val="251963740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B159AB28-37DD-79C4-71DD-ADE05B0831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pic>
        <p:nvPicPr>
          <p:cNvPr id="5" name="內容版面配置區 4">
            <a:extLst>
              <a:ext uri="{FF2B5EF4-FFF2-40B4-BE49-F238E27FC236}">
                <a16:creationId xmlns:a16="http://schemas.microsoft.com/office/drawing/2014/main" id="{E4D1D4D4-9BDA-EB73-F347-F2D8EC54F28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307826" y="1825625"/>
            <a:ext cx="5576347" cy="4351338"/>
          </a:xfrm>
        </p:spPr>
      </p:pic>
    </p:spTree>
    <p:extLst>
      <p:ext uri="{BB962C8B-B14F-4D97-AF65-F5344CB8AC3E}">
        <p14:creationId xmlns:p14="http://schemas.microsoft.com/office/powerpoint/2010/main" val="347978816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444E13CA-5644-9704-6874-7AC121C714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b="1" dirty="0"/>
              <a:t>Exploring the Ames Housing dataset</a:t>
            </a:r>
            <a:endParaRPr lang="zh-TW" altLang="en-US" b="1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C4037034-4C8C-2489-C025-EC84785F54D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zh-TW" dirty="0"/>
              <a:t>The </a:t>
            </a:r>
            <a:r>
              <a:rPr lang="en-US" altLang="zh-TW" b="1" dirty="0"/>
              <a:t>Ames Housing dataset</a:t>
            </a:r>
            <a:r>
              <a:rPr lang="en-US" altLang="zh-TW" dirty="0"/>
              <a:t> contains residential property data from Ames, Iowa, spanning </a:t>
            </a:r>
            <a:r>
              <a:rPr lang="en-US" altLang="zh-TW" b="1" dirty="0"/>
              <a:t>2006 to 2010</a:t>
            </a:r>
            <a:r>
              <a:rPr lang="en-US" altLang="zh-TW" dirty="0"/>
              <a:t>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dirty="0"/>
              <a:t>It was </a:t>
            </a:r>
            <a:r>
              <a:rPr lang="en-US" altLang="zh-TW" b="1" dirty="0"/>
              <a:t>collected by Dean De Cock</a:t>
            </a:r>
            <a:r>
              <a:rPr lang="en-US" altLang="zh-TW" dirty="0"/>
              <a:t> in 2011 and is commonly used for regression modeling and real estate analysis.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dirty="0"/>
              <a:t>The dataset provides </a:t>
            </a:r>
            <a:r>
              <a:rPr lang="en-US" altLang="zh-TW" b="1" dirty="0"/>
              <a:t>detailed property attributes</a:t>
            </a:r>
            <a:r>
              <a:rPr lang="en-US" altLang="zh-TW" dirty="0"/>
              <a:t>, making it suitable for </a:t>
            </a:r>
            <a:r>
              <a:rPr lang="en-US" altLang="zh-TW" b="1" dirty="0"/>
              <a:t>predicting housing prices</a:t>
            </a:r>
            <a:r>
              <a:rPr lang="en-US" altLang="zh-TW" dirty="0"/>
              <a:t> and studying real estate trends.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dirty="0"/>
              <a:t>Additional information can be found via the provided links.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41783037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552</TotalTime>
  <Words>1520</Words>
  <Application>Microsoft Office PowerPoint</Application>
  <PresentationFormat>寬螢幕</PresentationFormat>
  <Paragraphs>120</Paragraphs>
  <Slides>45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5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45</vt:i4>
      </vt:variant>
    </vt:vector>
  </HeadingPairs>
  <TitlesOfParts>
    <vt:vector size="51" baseType="lpstr">
      <vt:lpstr>標楷體</vt:lpstr>
      <vt:lpstr>Arial</vt:lpstr>
      <vt:lpstr>Book Antiqua</vt:lpstr>
      <vt:lpstr>Calibri</vt:lpstr>
      <vt:lpstr>Calibri Light</vt:lpstr>
      <vt:lpstr>Office 佈景主題</vt:lpstr>
      <vt:lpstr>生成式AI技術與數位行銷人才養成班 機器學習與深度學習概論</vt:lpstr>
      <vt:lpstr>Chapter 9: Predicting Continuous Target Variables with Regression Analysis</vt:lpstr>
      <vt:lpstr>PowerPoint 簡報</vt:lpstr>
      <vt:lpstr>Introducing linear regression</vt:lpstr>
      <vt:lpstr>Simple linear regression</vt:lpstr>
      <vt:lpstr>PowerPoint 簡報</vt:lpstr>
      <vt:lpstr>Multiple linear regression</vt:lpstr>
      <vt:lpstr>PowerPoint 簡報</vt:lpstr>
      <vt:lpstr>Exploring the Ames Housing dataset</vt:lpstr>
      <vt:lpstr>Loading the Ames Housing dataset into a DataFrame</vt:lpstr>
      <vt:lpstr>Visualizing the important characteristics of a dataset</vt:lpstr>
      <vt:lpstr>PowerPoint 簡報</vt:lpstr>
      <vt:lpstr>Looking at relationships using a correlation matrix</vt:lpstr>
      <vt:lpstr>PowerPoint 簡報</vt:lpstr>
      <vt:lpstr>PowerPoint 簡報</vt:lpstr>
      <vt:lpstr>Implementing an ordinary least squares linear regression model</vt:lpstr>
      <vt:lpstr>Solving regression for regression parameters with gradient descent</vt:lpstr>
      <vt:lpstr>PowerPoint 簡報</vt:lpstr>
      <vt:lpstr>PowerPoint 簡報</vt:lpstr>
      <vt:lpstr>Estimating the coefficient of a regression model via scikit-learn</vt:lpstr>
      <vt:lpstr>PowerPoint 簡報</vt:lpstr>
      <vt:lpstr>Fitting a robust regression model using RANSAC</vt:lpstr>
      <vt:lpstr>PowerPoint 簡報</vt:lpstr>
      <vt:lpstr>PowerPoint 簡報</vt:lpstr>
      <vt:lpstr>Evaluating the performance of linear regression models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Using regularized methods for regression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Turning a linear regression model into a curve – polynomial regression</vt:lpstr>
      <vt:lpstr>PowerPoint 簡報</vt:lpstr>
      <vt:lpstr>Summary</vt:lpstr>
      <vt:lpstr>PowerPoint 簡報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謝欽旭</dc:creator>
  <cp:lastModifiedBy>謝欽旭</cp:lastModifiedBy>
  <cp:revision>35</cp:revision>
  <dcterms:created xsi:type="dcterms:W3CDTF">2025-05-23T12:34:05Z</dcterms:created>
  <dcterms:modified xsi:type="dcterms:W3CDTF">2025-05-27T08:10:55Z</dcterms:modified>
</cp:coreProperties>
</file>